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acing Sans One" charset="1" panose="02000000000000000000"/>
      <p:regular r:id="rId12"/>
    </p:embeddedFont>
    <p:embeddedFont>
      <p:font typeface="Computer Says No" charset="1" panose="00000400000000000000"/>
      <p:regular r:id="rId13"/>
    </p:embeddedFont>
    <p:embeddedFont>
      <p:font typeface="Computer Says No Italics" charset="1" panose="00000400000000000000"/>
      <p:regular r:id="rId14"/>
    </p:embeddedFont>
    <p:embeddedFont>
      <p:font typeface="Baskerville Display PT" charset="1" panose="02030602080406020203"/>
      <p:regular r:id="rId15"/>
    </p:embeddedFont>
    <p:embeddedFont>
      <p:font typeface="Baskerville Display PT Bold" charset="1" panose="02030702080406020203"/>
      <p:regular r:id="rId16"/>
    </p:embeddedFont>
    <p:embeddedFont>
      <p:font typeface="Baskerville Display PT Italics" charset="1" panose="02030602080406090203"/>
      <p:regular r:id="rId17"/>
    </p:embeddedFont>
    <p:embeddedFont>
      <p:font typeface="Baskerville Display PT Bold Italics" charset="1" panose="02030702080406090203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Inter Italics" charset="1" panose="020B0502030000000004"/>
      <p:regular r:id="rId21"/>
    </p:embeddedFont>
    <p:embeddedFont>
      <p:font typeface="Inter Bold Italics" charset="1" panose="020B0802030000000004"/>
      <p:regular r:id="rId22"/>
    </p:embeddedFont>
    <p:embeddedFont>
      <p:font typeface="Inter Thin" charset="1" panose="020B0A02050000000004"/>
      <p:regular r:id="rId23"/>
    </p:embeddedFont>
    <p:embeddedFont>
      <p:font typeface="Inter Thin Italics" charset="1" panose="020B0A02050000000004"/>
      <p:regular r:id="rId24"/>
    </p:embeddedFont>
    <p:embeddedFont>
      <p:font typeface="Inter Extra-Light" charset="1" panose="02000503000000020004"/>
      <p:regular r:id="rId25"/>
    </p:embeddedFont>
    <p:embeddedFont>
      <p:font typeface="Inter Light" charset="1" panose="02000503000000020004"/>
      <p:regular r:id="rId26"/>
    </p:embeddedFont>
    <p:embeddedFont>
      <p:font typeface="Inter Medium" charset="1" panose="02000503000000020004"/>
      <p:regular r:id="rId27"/>
    </p:embeddedFont>
    <p:embeddedFont>
      <p:font typeface="Inter Semi-Bold" charset="1" panose="02000503000000020004"/>
      <p:regular r:id="rId28"/>
    </p:embeddedFont>
    <p:embeddedFont>
      <p:font typeface="Inter Ultra-Bold" charset="1" panose="02000503000000020004"/>
      <p:regular r:id="rId29"/>
    </p:embeddedFont>
    <p:embeddedFont>
      <p:font typeface="Inter Heavy" charset="1" panose="0200050300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9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25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4.png" Type="http://schemas.openxmlformats.org/officeDocument/2006/relationships/image"/><Relationship Id="rId7" Target="../media/image21.jpeg" Type="http://schemas.openxmlformats.org/officeDocument/2006/relationships/image"/><Relationship Id="rId8" Target="../media/image22.pn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4.pn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4.png" Type="http://schemas.openxmlformats.org/officeDocument/2006/relationships/image"/><Relationship Id="rId5" Target="../media/image31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jpeg" Type="http://schemas.openxmlformats.org/officeDocument/2006/relationships/image"/><Relationship Id="rId11" Target="../media/image31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2.jpeg" Type="http://schemas.openxmlformats.org/officeDocument/2006/relationships/image"/><Relationship Id="rId8" Target="../media/image33.jpe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6.png" Type="http://schemas.openxmlformats.org/officeDocument/2006/relationships/image"/><Relationship Id="rId6" Target="../media/image24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4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0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580" y="3563246"/>
            <a:ext cx="6046856" cy="2257869"/>
          </a:xfrm>
          <a:custGeom>
            <a:avLst/>
            <a:gdLst/>
            <a:ahLst/>
            <a:cxnLst/>
            <a:rect r="r" b="b" t="t" l="l"/>
            <a:pathLst>
              <a:path h="2257869" w="6046856">
                <a:moveTo>
                  <a:pt x="0" y="0"/>
                </a:moveTo>
                <a:lnTo>
                  <a:pt x="6046856" y="0"/>
                </a:lnTo>
                <a:lnTo>
                  <a:pt x="6046856" y="2257869"/>
                </a:lnTo>
                <a:lnTo>
                  <a:pt x="0" y="22578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55026" y="3772249"/>
            <a:ext cx="2299830" cy="1839864"/>
          </a:xfrm>
          <a:custGeom>
            <a:avLst/>
            <a:gdLst/>
            <a:ahLst/>
            <a:cxnLst/>
            <a:rect r="r" b="b" t="t" l="l"/>
            <a:pathLst>
              <a:path h="1839864" w="2299830">
                <a:moveTo>
                  <a:pt x="0" y="0"/>
                </a:moveTo>
                <a:lnTo>
                  <a:pt x="2299830" y="0"/>
                </a:lnTo>
                <a:lnTo>
                  <a:pt x="2299830" y="1839863"/>
                </a:lnTo>
                <a:lnTo>
                  <a:pt x="0" y="1839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0504" y="6058609"/>
            <a:ext cx="399319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61"/>
              </a:lnSpc>
              <a:spcBef>
                <a:spcPct val="0"/>
              </a:spcBef>
            </a:pPr>
            <a:r>
              <a:rPr lang="en-US" sz="11329">
                <a:solidFill>
                  <a:srgbClr val="F57D11"/>
                </a:solidFill>
                <a:latin typeface="Racing Sans One"/>
              </a:rPr>
              <a:t>CRUD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111642">
            <a:off x="9688188" y="-668892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364383" y="8028260"/>
            <a:ext cx="9309319" cy="0"/>
          </a:xfrm>
          <a:prstGeom prst="line">
            <a:avLst/>
          </a:prstGeom>
          <a:ln cap="flat" w="38100">
            <a:solidFill>
              <a:srgbClr val="00AD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5748019" y="7792571"/>
            <a:ext cx="3696128" cy="4983064"/>
          </a:xfrm>
          <a:custGeom>
            <a:avLst/>
            <a:gdLst/>
            <a:ahLst/>
            <a:cxnLst/>
            <a:rect r="r" b="b" t="t" l="l"/>
            <a:pathLst>
              <a:path h="4983064" w="3696128">
                <a:moveTo>
                  <a:pt x="0" y="0"/>
                </a:moveTo>
                <a:lnTo>
                  <a:pt x="3696129" y="0"/>
                </a:lnTo>
                <a:lnTo>
                  <a:pt x="3696129" y="4983064"/>
                </a:lnTo>
                <a:lnTo>
                  <a:pt x="0" y="49830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8478" y="297009"/>
            <a:ext cx="2582437" cy="731691"/>
          </a:xfrm>
          <a:custGeom>
            <a:avLst/>
            <a:gdLst/>
            <a:ahLst/>
            <a:cxnLst/>
            <a:rect r="r" b="b" t="t" l="l"/>
            <a:pathLst>
              <a:path h="731691" w="2582437">
                <a:moveTo>
                  <a:pt x="0" y="0"/>
                </a:moveTo>
                <a:lnTo>
                  <a:pt x="2582438" y="0"/>
                </a:lnTo>
                <a:lnTo>
                  <a:pt x="2582438" y="731691"/>
                </a:lnTo>
                <a:lnTo>
                  <a:pt x="0" y="731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36888" y="5936281"/>
            <a:ext cx="5543617" cy="19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61"/>
              </a:lnSpc>
              <a:spcBef>
                <a:spcPct val="0"/>
              </a:spcBef>
            </a:pPr>
            <a:r>
              <a:rPr lang="en-US" sz="11329">
                <a:solidFill>
                  <a:srgbClr val="09B3E4"/>
                </a:solidFill>
                <a:latin typeface="Racing Sans One"/>
              </a:rPr>
              <a:t>Go Lang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40102" y="9658350"/>
            <a:ext cx="420791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Inter"/>
              </a:rPr>
              <a:t>SUMBER: HTTPS://GO.DEV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991" y="-1035639"/>
            <a:ext cx="7499813" cy="7486177"/>
          </a:xfrm>
          <a:custGeom>
            <a:avLst/>
            <a:gdLst/>
            <a:ahLst/>
            <a:cxnLst/>
            <a:rect r="r" b="b" t="t" l="l"/>
            <a:pathLst>
              <a:path h="7486177" w="7499813">
                <a:moveTo>
                  <a:pt x="0" y="0"/>
                </a:moveTo>
                <a:lnTo>
                  <a:pt x="7499813" y="0"/>
                </a:lnTo>
                <a:lnTo>
                  <a:pt x="7499813" y="7486176"/>
                </a:lnTo>
                <a:lnTo>
                  <a:pt x="0" y="748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54562" y="5475796"/>
            <a:ext cx="916671" cy="1238971"/>
          </a:xfrm>
          <a:custGeom>
            <a:avLst/>
            <a:gdLst/>
            <a:ahLst/>
            <a:cxnLst/>
            <a:rect r="r" b="b" t="t" l="l"/>
            <a:pathLst>
              <a:path h="1238971" w="916671">
                <a:moveTo>
                  <a:pt x="0" y="0"/>
                </a:moveTo>
                <a:lnTo>
                  <a:pt x="916671" y="0"/>
                </a:lnTo>
                <a:lnTo>
                  <a:pt x="916671" y="1238971"/>
                </a:lnTo>
                <a:lnTo>
                  <a:pt x="0" y="1238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38188" y="6032138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20" y="0"/>
                </a:lnTo>
                <a:lnTo>
                  <a:pt x="1668320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73372" y="5877202"/>
            <a:ext cx="2064816" cy="8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spc="979">
                <a:solidFill>
                  <a:srgbClr val="504C44"/>
                </a:solidFill>
                <a:latin typeface="Baskerville Display PT"/>
              </a:rPr>
              <a:t>LETS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5874" y="4048758"/>
            <a:ext cx="6272948" cy="1094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1279">
                <a:solidFill>
                  <a:srgbClr val="504C44"/>
                </a:solidFill>
                <a:latin typeface="Baskerville Display PT"/>
              </a:rPr>
              <a:t>DEMO APP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991" y="-1035639"/>
            <a:ext cx="7499813" cy="7486177"/>
          </a:xfrm>
          <a:custGeom>
            <a:avLst/>
            <a:gdLst/>
            <a:ahLst/>
            <a:cxnLst/>
            <a:rect r="r" b="b" t="t" l="l"/>
            <a:pathLst>
              <a:path h="7486177" w="7499813">
                <a:moveTo>
                  <a:pt x="0" y="0"/>
                </a:moveTo>
                <a:lnTo>
                  <a:pt x="7499813" y="0"/>
                </a:lnTo>
                <a:lnTo>
                  <a:pt x="7499813" y="7486176"/>
                </a:lnTo>
                <a:lnTo>
                  <a:pt x="0" y="748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331841" y="8986361"/>
            <a:ext cx="18619841" cy="2369798"/>
          </a:xfrm>
          <a:custGeom>
            <a:avLst/>
            <a:gdLst/>
            <a:ahLst/>
            <a:cxnLst/>
            <a:rect r="r" b="b" t="t" l="l"/>
            <a:pathLst>
              <a:path h="2369798" w="18619841">
                <a:moveTo>
                  <a:pt x="0" y="0"/>
                </a:moveTo>
                <a:lnTo>
                  <a:pt x="18619841" y="0"/>
                </a:lnTo>
                <a:lnTo>
                  <a:pt x="18619841" y="2369798"/>
                </a:lnTo>
                <a:lnTo>
                  <a:pt x="0" y="236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09638" y="6140045"/>
            <a:ext cx="2105890" cy="2846316"/>
          </a:xfrm>
          <a:custGeom>
            <a:avLst/>
            <a:gdLst/>
            <a:ahLst/>
            <a:cxnLst/>
            <a:rect r="r" b="b" t="t" l="l"/>
            <a:pathLst>
              <a:path h="2846316" w="2105890">
                <a:moveTo>
                  <a:pt x="0" y="0"/>
                </a:moveTo>
                <a:lnTo>
                  <a:pt x="2105890" y="0"/>
                </a:lnTo>
                <a:lnTo>
                  <a:pt x="2105890" y="2846316"/>
                </a:lnTo>
                <a:lnTo>
                  <a:pt x="0" y="2846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8611" y="4258928"/>
            <a:ext cx="11550778" cy="1597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80"/>
              </a:lnSpc>
            </a:pPr>
            <a:r>
              <a:rPr lang="en-US" sz="9414" spc="1882">
                <a:solidFill>
                  <a:srgbClr val="504C44"/>
                </a:solidFill>
                <a:latin typeface="Baskerville Display PT"/>
              </a:rPr>
              <a:t>TERIMA KASIH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33029"/>
            <a:ext cx="10851892" cy="4974937"/>
            <a:chOff x="0" y="0"/>
            <a:chExt cx="2858111" cy="131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58111" cy="1310271"/>
            </a:xfrm>
            <a:custGeom>
              <a:avLst/>
              <a:gdLst/>
              <a:ahLst/>
              <a:cxnLst/>
              <a:rect r="r" b="b" t="t" l="l"/>
              <a:pathLst>
                <a:path h="1310271" w="2858111">
                  <a:moveTo>
                    <a:pt x="0" y="0"/>
                  </a:moveTo>
                  <a:lnTo>
                    <a:pt x="2858111" y="0"/>
                  </a:lnTo>
                  <a:lnTo>
                    <a:pt x="2858111" y="1310271"/>
                  </a:lnTo>
                  <a:lnTo>
                    <a:pt x="0" y="1310271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58111" cy="1357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497925">
            <a:off x="13103098" y="2497780"/>
            <a:ext cx="4606672" cy="8712383"/>
          </a:xfrm>
          <a:custGeom>
            <a:avLst/>
            <a:gdLst/>
            <a:ahLst/>
            <a:cxnLst/>
            <a:rect r="r" b="b" t="t" l="l"/>
            <a:pathLst>
              <a:path h="8712383" w="4606672">
                <a:moveTo>
                  <a:pt x="0" y="0"/>
                </a:moveTo>
                <a:lnTo>
                  <a:pt x="4606673" y="0"/>
                </a:lnTo>
                <a:lnTo>
                  <a:pt x="4606673" y="8712383"/>
                </a:lnTo>
                <a:lnTo>
                  <a:pt x="0" y="8712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96598" y="4413545"/>
            <a:ext cx="1967988" cy="2003448"/>
            <a:chOff x="0" y="0"/>
            <a:chExt cx="2623985" cy="26712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3985" cy="2671264"/>
            </a:xfrm>
            <a:custGeom>
              <a:avLst/>
              <a:gdLst/>
              <a:ahLst/>
              <a:cxnLst/>
              <a:rect r="r" b="b" t="t" l="l"/>
              <a:pathLst>
                <a:path h="2671264" w="2623985">
                  <a:moveTo>
                    <a:pt x="0" y="0"/>
                  </a:moveTo>
                  <a:lnTo>
                    <a:pt x="2623985" y="0"/>
                  </a:lnTo>
                  <a:lnTo>
                    <a:pt x="2623985" y="2671264"/>
                  </a:lnTo>
                  <a:lnTo>
                    <a:pt x="0" y="267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0729" y="346868"/>
              <a:ext cx="1942527" cy="1977528"/>
            </a:xfrm>
            <a:custGeom>
              <a:avLst/>
              <a:gdLst/>
              <a:ahLst/>
              <a:cxnLst/>
              <a:rect r="r" b="b" t="t" l="l"/>
              <a:pathLst>
                <a:path h="1977528" w="1942527">
                  <a:moveTo>
                    <a:pt x="0" y="0"/>
                  </a:moveTo>
                  <a:lnTo>
                    <a:pt x="1942527" y="0"/>
                  </a:lnTo>
                  <a:lnTo>
                    <a:pt x="1942527" y="1977528"/>
                  </a:lnTo>
                  <a:lnTo>
                    <a:pt x="0" y="1977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690721" y="6853971"/>
            <a:ext cx="922847" cy="1244168"/>
          </a:xfrm>
          <a:custGeom>
            <a:avLst/>
            <a:gdLst/>
            <a:ahLst/>
            <a:cxnLst/>
            <a:rect r="r" b="b" t="t" l="l"/>
            <a:pathLst>
              <a:path h="1244168" w="922847">
                <a:moveTo>
                  <a:pt x="0" y="0"/>
                </a:moveTo>
                <a:lnTo>
                  <a:pt x="922847" y="0"/>
                </a:lnTo>
                <a:lnTo>
                  <a:pt x="922847" y="1244169"/>
                </a:lnTo>
                <a:lnTo>
                  <a:pt x="0" y="1244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29697" y="4599379"/>
            <a:ext cx="6963106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2E2E2E"/>
                </a:solidFill>
                <a:latin typeface="Inter"/>
              </a:rPr>
              <a:t>GO, JUGA DIKENAL SEBAGAI GOLANG, ADALAH BAHASA PEMROGRAMAN OPEN SOURCE YANG DIKEMBANGKAN OLEH GOOGLE.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E2E2E"/>
                </a:solidFill>
                <a:latin typeface="Inter"/>
              </a:rPr>
              <a:t>GO DICIPTAKAN DENGAN TUJUAN UNTUK MENYEDIAKAN BAHASA PEMROGRAMAN YANG EFISIEN, SEDERHANA, DAN MUDAH DIPAHAMI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763103"/>
            <a:ext cx="600036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GOLANG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997328" y="3040345"/>
            <a:ext cx="7513236" cy="7526921"/>
          </a:xfrm>
          <a:custGeom>
            <a:avLst/>
            <a:gdLst/>
            <a:ahLst/>
            <a:cxnLst/>
            <a:rect r="r" b="b" t="t" l="l"/>
            <a:pathLst>
              <a:path h="7526921" w="7513236">
                <a:moveTo>
                  <a:pt x="0" y="0"/>
                </a:moveTo>
                <a:lnTo>
                  <a:pt x="7513236" y="0"/>
                </a:lnTo>
                <a:lnTo>
                  <a:pt x="7513236" y="7526921"/>
                </a:lnTo>
                <a:lnTo>
                  <a:pt x="0" y="7526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56696" y="-1688367"/>
            <a:ext cx="16914082" cy="169140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149897">
            <a:off x="-2393572" y="3553468"/>
            <a:ext cx="4606672" cy="8712383"/>
          </a:xfrm>
          <a:custGeom>
            <a:avLst/>
            <a:gdLst/>
            <a:ahLst/>
            <a:cxnLst/>
            <a:rect r="r" b="b" t="t" l="l"/>
            <a:pathLst>
              <a:path h="8712383" w="4606672">
                <a:moveTo>
                  <a:pt x="0" y="0"/>
                </a:moveTo>
                <a:lnTo>
                  <a:pt x="4606673" y="0"/>
                </a:lnTo>
                <a:lnTo>
                  <a:pt x="4606673" y="8712383"/>
                </a:lnTo>
                <a:lnTo>
                  <a:pt x="0" y="8712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95173" y="7368881"/>
            <a:ext cx="2281969" cy="2281969"/>
            <a:chOff x="0" y="0"/>
            <a:chExt cx="3042626" cy="304262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042626" cy="304262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5029" t="0" r="-25029" b="0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757071" y="1944929"/>
              <a:ext cx="1528484" cy="764242"/>
              <a:chOff x="0" y="0"/>
              <a:chExt cx="812800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609600" y="0"/>
                    </a:moveTo>
                    <a:cubicBezTo>
                      <a:pt x="721824" y="0"/>
                      <a:pt x="812800" y="90976"/>
                      <a:pt x="812800" y="203200"/>
                    </a:cubicBezTo>
                    <a:cubicBezTo>
                      <a:pt x="812800" y="315424"/>
                      <a:pt x="721824" y="406400"/>
                      <a:pt x="60960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spc="80">
                    <a:solidFill>
                      <a:srgbClr val="000000"/>
                    </a:solidFill>
                    <a:latin typeface="Inter"/>
                  </a:rPr>
                  <a:t>Rob Pike</a:t>
                </a: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1895173" y="3935840"/>
            <a:ext cx="2281969" cy="2281969"/>
            <a:chOff x="0" y="0"/>
            <a:chExt cx="3042626" cy="304262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042626" cy="3042626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-10454"/>
                </a:stretch>
              </a:blip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378536" y="1721922"/>
              <a:ext cx="2285555" cy="764242"/>
              <a:chOff x="0" y="0"/>
              <a:chExt cx="1215387" cy="4064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15387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15387">
                    <a:moveTo>
                      <a:pt x="1012187" y="0"/>
                    </a:moveTo>
                    <a:cubicBezTo>
                      <a:pt x="1124411" y="0"/>
                      <a:pt x="1215387" y="90976"/>
                      <a:pt x="1215387" y="203200"/>
                    </a:cubicBezTo>
                    <a:cubicBezTo>
                      <a:pt x="1215387" y="315424"/>
                      <a:pt x="1124411" y="406400"/>
                      <a:pt x="101218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1215387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spc="80">
                    <a:solidFill>
                      <a:srgbClr val="000000"/>
                    </a:solidFill>
                    <a:latin typeface="Inter"/>
                  </a:rPr>
                  <a:t>Ken Thompson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10538436" y="758375"/>
            <a:ext cx="2281969" cy="2281969"/>
            <a:chOff x="0" y="0"/>
            <a:chExt cx="3042626" cy="304262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042626" cy="304262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-7049" r="0" b="-43404"/>
                </a:stretch>
              </a:blipFill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378536" y="1805783"/>
              <a:ext cx="2285555" cy="922560"/>
              <a:chOff x="0" y="0"/>
              <a:chExt cx="1215387" cy="49058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15387" cy="490589"/>
              </a:xfrm>
              <a:custGeom>
                <a:avLst/>
                <a:gdLst/>
                <a:ahLst/>
                <a:cxnLst/>
                <a:rect r="r" b="b" t="t" l="l"/>
                <a:pathLst>
                  <a:path h="490589" w="1215387">
                    <a:moveTo>
                      <a:pt x="1012187" y="0"/>
                    </a:moveTo>
                    <a:cubicBezTo>
                      <a:pt x="1124411" y="0"/>
                      <a:pt x="1215387" y="109822"/>
                      <a:pt x="1215387" y="245294"/>
                    </a:cubicBezTo>
                    <a:cubicBezTo>
                      <a:pt x="1215387" y="380767"/>
                      <a:pt x="1124411" y="490589"/>
                      <a:pt x="1012187" y="490589"/>
                    </a:cubicBezTo>
                    <a:lnTo>
                      <a:pt x="203200" y="490589"/>
                    </a:lnTo>
                    <a:cubicBezTo>
                      <a:pt x="90976" y="490589"/>
                      <a:pt x="0" y="380767"/>
                      <a:pt x="0" y="245294"/>
                    </a:cubicBezTo>
                    <a:cubicBezTo>
                      <a:pt x="0" y="109822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215387" cy="5286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  <a:r>
                  <a:rPr lang="en-US" sz="1600" spc="80">
                    <a:solidFill>
                      <a:srgbClr val="000000"/>
                    </a:solidFill>
                    <a:latin typeface="Inter"/>
                  </a:rPr>
                  <a:t>Robert Griesemer</a:t>
                </a:r>
              </a:p>
            </p:txBody>
          </p:sp>
        </p:grpSp>
      </p:grpSp>
      <p:sp>
        <p:nvSpPr>
          <p:cNvPr name="Freeform 26" id="26"/>
          <p:cNvSpPr/>
          <p:nvPr/>
        </p:nvSpPr>
        <p:spPr>
          <a:xfrm flipH="false" flipV="false" rot="10720208">
            <a:off x="13474972" y="-502149"/>
            <a:ext cx="1404342" cy="1898106"/>
          </a:xfrm>
          <a:custGeom>
            <a:avLst/>
            <a:gdLst/>
            <a:ahLst/>
            <a:cxnLst/>
            <a:rect r="r" b="b" t="t" l="l"/>
            <a:pathLst>
              <a:path h="1898106" w="1404342">
                <a:moveTo>
                  <a:pt x="0" y="0"/>
                </a:moveTo>
                <a:lnTo>
                  <a:pt x="1404342" y="0"/>
                </a:lnTo>
                <a:lnTo>
                  <a:pt x="1404342" y="1898106"/>
                </a:lnTo>
                <a:lnTo>
                  <a:pt x="0" y="18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78963" y="1689100"/>
            <a:ext cx="600036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SEJARAH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5960" y="4426684"/>
            <a:ext cx="11170167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2007: Pada awalnya, Google memiliki beberapa bahasa pemrograman yang digunakan secara internal, dan mereka merasa perlu untuk menciptakan bahasa baru yang dapat mengatasi beberapa kekurangan dan kompleksitas dari bahasa-bahasa yang sudah ada.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2009: Go diumumkan secara resmi ke publik pada bulan November 2009.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2012: Go versi 1 (Go 1) dirilis pada bulan Maret 2012.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2015: Pada tahun 2015, Go mendapatkan popularitas yang signifikan di komunitas pengembang perangkat lunak. 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2020: Versi terbaru Go (Go 1.15 saat knowledge cutoff) terus menyempurnakan bahasa ini dengan peningkatan kinerja, alat-alat pengembangan, dan perbaikan bug. 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78963" y="2416175"/>
            <a:ext cx="9725489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Google mengajak Robert Griesemer, Ken Thompson, dan Rob Pike untuk menciptakan bahasa Go Lang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504" y="8207469"/>
            <a:ext cx="2486909" cy="3361301"/>
          </a:xfrm>
          <a:custGeom>
            <a:avLst/>
            <a:gdLst/>
            <a:ahLst/>
            <a:cxnLst/>
            <a:rect r="r" b="b" t="t" l="l"/>
            <a:pathLst>
              <a:path h="3361301" w="2486909">
                <a:moveTo>
                  <a:pt x="0" y="0"/>
                </a:moveTo>
                <a:lnTo>
                  <a:pt x="2486908" y="0"/>
                </a:lnTo>
                <a:lnTo>
                  <a:pt x="2486908" y="3361301"/>
                </a:lnTo>
                <a:lnTo>
                  <a:pt x="0" y="336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5673358"/>
            <a:ext cx="18467406" cy="11013290"/>
          </a:xfrm>
          <a:custGeom>
            <a:avLst/>
            <a:gdLst/>
            <a:ahLst/>
            <a:cxnLst/>
            <a:rect r="r" b="b" t="t" l="l"/>
            <a:pathLst>
              <a:path h="11013290" w="18467406">
                <a:moveTo>
                  <a:pt x="0" y="0"/>
                </a:moveTo>
                <a:lnTo>
                  <a:pt x="18467406" y="0"/>
                </a:lnTo>
                <a:lnTo>
                  <a:pt x="18467406" y="11013290"/>
                </a:lnTo>
                <a:lnTo>
                  <a:pt x="0" y="11013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310462"/>
            <a:ext cx="7549351" cy="4278200"/>
            <a:chOff x="0" y="0"/>
            <a:chExt cx="1988306" cy="11267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88306" cy="1126769"/>
            </a:xfrm>
            <a:custGeom>
              <a:avLst/>
              <a:gdLst/>
              <a:ahLst/>
              <a:cxnLst/>
              <a:rect r="r" b="b" t="t" l="l"/>
              <a:pathLst>
                <a:path h="1126769" w="1988306">
                  <a:moveTo>
                    <a:pt x="0" y="0"/>
                  </a:moveTo>
                  <a:lnTo>
                    <a:pt x="1988306" y="0"/>
                  </a:lnTo>
                  <a:lnTo>
                    <a:pt x="1988306" y="1126769"/>
                  </a:lnTo>
                  <a:lnTo>
                    <a:pt x="0" y="1126769"/>
                  </a:ln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988306" cy="1174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1822" y="2939112"/>
            <a:ext cx="6963106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SEDERHANA DAN MUDAH DIPAHAMI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Efisien dan Cepat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Pemutusan (Concurrency)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Manajemen Memori Otomatis (Garbage Collection)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Kompilasi Cepat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Dukungan Cross-Platform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Community yang Kuat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497925">
            <a:off x="13103098" y="2497780"/>
            <a:ext cx="4606672" cy="8712383"/>
          </a:xfrm>
          <a:custGeom>
            <a:avLst/>
            <a:gdLst/>
            <a:ahLst/>
            <a:cxnLst/>
            <a:rect r="r" b="b" t="t" l="l"/>
            <a:pathLst>
              <a:path h="8712383" w="4606672">
                <a:moveTo>
                  <a:pt x="0" y="0"/>
                </a:moveTo>
                <a:lnTo>
                  <a:pt x="4606673" y="0"/>
                </a:lnTo>
                <a:lnTo>
                  <a:pt x="4606673" y="8712383"/>
                </a:lnTo>
                <a:lnTo>
                  <a:pt x="0" y="8712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7857084" y="4155419"/>
            <a:ext cx="8297084" cy="4052050"/>
            <a:chOff x="0" y="0"/>
            <a:chExt cx="2185240" cy="106720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85240" cy="1067206"/>
            </a:xfrm>
            <a:custGeom>
              <a:avLst/>
              <a:gdLst/>
              <a:ahLst/>
              <a:cxnLst/>
              <a:rect r="r" b="b" t="t" l="l"/>
              <a:pathLst>
                <a:path h="1067206" w="2185240">
                  <a:moveTo>
                    <a:pt x="0" y="0"/>
                  </a:moveTo>
                  <a:lnTo>
                    <a:pt x="2185240" y="0"/>
                  </a:lnTo>
                  <a:lnTo>
                    <a:pt x="2185240" y="1067206"/>
                  </a:lnTo>
                  <a:lnTo>
                    <a:pt x="0" y="106720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5CE1E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185240" cy="111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640537"/>
            <a:ext cx="447942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FITUR UTAMA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84928" y="4674589"/>
            <a:ext cx="6963106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DOCKER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KUBERNETES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TERRAFORM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NETFLIX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BBC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INFLUXDB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SNAPPY</a:t>
            </a:r>
          </a:p>
          <a:p>
            <a:pPr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E2E2E"/>
                </a:solidFill>
                <a:latin typeface="Inter"/>
              </a:rPr>
              <a:t>HUGO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24954" y="3310100"/>
            <a:ext cx="703413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PENGGUNA GOLANG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97925">
            <a:off x="13103098" y="2497780"/>
            <a:ext cx="4606672" cy="8712383"/>
          </a:xfrm>
          <a:custGeom>
            <a:avLst/>
            <a:gdLst/>
            <a:ahLst/>
            <a:cxnLst/>
            <a:rect r="r" b="b" t="t" l="l"/>
            <a:pathLst>
              <a:path h="8712383" w="4606672">
                <a:moveTo>
                  <a:pt x="0" y="0"/>
                </a:moveTo>
                <a:lnTo>
                  <a:pt x="4606673" y="0"/>
                </a:lnTo>
                <a:lnTo>
                  <a:pt x="4606673" y="8712383"/>
                </a:lnTo>
                <a:lnTo>
                  <a:pt x="0" y="8712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8991" y="-1035639"/>
            <a:ext cx="7499813" cy="7486177"/>
          </a:xfrm>
          <a:custGeom>
            <a:avLst/>
            <a:gdLst/>
            <a:ahLst/>
            <a:cxnLst/>
            <a:rect r="r" b="b" t="t" l="l"/>
            <a:pathLst>
              <a:path h="7486177" w="7499813">
                <a:moveTo>
                  <a:pt x="0" y="0"/>
                </a:moveTo>
                <a:lnTo>
                  <a:pt x="7499813" y="0"/>
                </a:lnTo>
                <a:lnTo>
                  <a:pt x="7499813" y="7486176"/>
                </a:lnTo>
                <a:lnTo>
                  <a:pt x="0" y="7486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909051" y="1263825"/>
          <a:ext cx="8957585" cy="7759350"/>
        </p:xfrm>
        <a:graphic>
          <a:graphicData uri="http://schemas.openxmlformats.org/drawingml/2006/table">
            <a:tbl>
              <a:tblPr/>
              <a:tblGrid>
                <a:gridCol w="1054205"/>
                <a:gridCol w="7903380"/>
              </a:tblGrid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uint8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7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0 ↔ 255  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uint16  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0 ↔ 65535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uint32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0 ↔ 4294967295  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uint64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0 ↔ 18446744073709551615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01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uint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sama dengan uint32 atau uint64 (tergantung nilai)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byte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sama dengan uint8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int8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-128 ↔ 127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int16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-32768 ↔ 32767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int32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-2147483648 ↔ 2147483647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801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int64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-9223372036854775808 ↔ 9223372036854775807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int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sama dengan int32 atau int64 (tergantung nilai)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rune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sama dengan int32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627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float32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Inter Bold"/>
                        </a:rPr>
                        <a:t>10^-38 hingga 10^38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9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float64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>
                          <a:solidFill>
                            <a:srgbClr val="000000"/>
                          </a:solidFill>
                          <a:latin typeface="Inter Bold"/>
                        </a:rPr>
                        <a:t>10^-308 hingga 10^308.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952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string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Sekumpulan karakter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952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array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Kumpulan data dengan tipe yang sama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11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map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Map adalah tipe data asosiatif, berbentuk key-value pair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4528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slice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Referensi elemen array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927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struct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Definisi variabel (atau property) dan atau fungsi (atau method), mirip OOP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115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pointer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variabel yang berisi alamat memori suatu nilai.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952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bool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1115"/>
                        </a:lnSpc>
                        <a:defRPr/>
                      </a:pPr>
                      <a:r>
                        <a:rPr lang="en-US" sz="1199" strike="noStrike" u="none">
                          <a:solidFill>
                            <a:srgbClr val="000000"/>
                          </a:solidFill>
                          <a:latin typeface="Inter Bold"/>
                        </a:rPr>
                        <a:t>False dan true</a:t>
                      </a:r>
                      <a:endParaRPr lang="en-US" sz="1100"/>
                    </a:p>
                  </a:txBody>
                  <a:tcPr marL="28575" marR="28575" marT="28575" marB="285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6" id="6"/>
          <p:cNvSpPr/>
          <p:nvPr/>
        </p:nvSpPr>
        <p:spPr>
          <a:xfrm flipV="true">
            <a:off x="1045077" y="9439275"/>
            <a:ext cx="3751676" cy="0"/>
          </a:xfrm>
          <a:prstGeom prst="line">
            <a:avLst/>
          </a:prstGeom>
          <a:ln cap="rnd" w="361950">
            <a:solidFill>
              <a:srgbClr val="5CE1E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29697" y="6564837"/>
            <a:ext cx="1908253" cy="2579191"/>
          </a:xfrm>
          <a:custGeom>
            <a:avLst/>
            <a:gdLst/>
            <a:ahLst/>
            <a:cxnLst/>
            <a:rect r="r" b="b" t="t" l="l"/>
            <a:pathLst>
              <a:path h="2579191" w="1908253">
                <a:moveTo>
                  <a:pt x="0" y="0"/>
                </a:moveTo>
                <a:lnTo>
                  <a:pt x="1908253" y="0"/>
                </a:lnTo>
                <a:lnTo>
                  <a:pt x="1908253" y="2579191"/>
                </a:lnTo>
                <a:lnTo>
                  <a:pt x="0" y="2579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5077" y="4473575"/>
            <a:ext cx="375167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TIPE DATA: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97925">
            <a:off x="15813136" y="3507242"/>
            <a:ext cx="4606672" cy="8712383"/>
          </a:xfrm>
          <a:custGeom>
            <a:avLst/>
            <a:gdLst/>
            <a:ahLst/>
            <a:cxnLst/>
            <a:rect r="r" b="b" t="t" l="l"/>
            <a:pathLst>
              <a:path h="8712383" w="4606672">
                <a:moveTo>
                  <a:pt x="0" y="0"/>
                </a:moveTo>
                <a:lnTo>
                  <a:pt x="4606672" y="0"/>
                </a:lnTo>
                <a:lnTo>
                  <a:pt x="4606672" y="8712382"/>
                </a:lnTo>
                <a:lnTo>
                  <a:pt x="0" y="871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565788" y="3516548"/>
          <a:ext cx="4710256" cy="5114925"/>
        </p:xfrm>
        <a:graphic>
          <a:graphicData uri="http://schemas.openxmlformats.org/drawingml/2006/table">
            <a:tbl>
              <a:tblPr/>
              <a:tblGrid>
                <a:gridCol w="1352692"/>
                <a:gridCol w="3357564"/>
              </a:tblGrid>
              <a:tr h="8141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 Bold"/>
                        </a:rPr>
                        <a:t>Tanda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 Bold"/>
                        </a:rPr>
                        <a:t>Penjelasan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5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penjumlahan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pengurangan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*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perkalian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50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/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pembagian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11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Inter"/>
                        </a:rPr>
                        <a:t>modulus / sisa hasil pembagian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967678" y="3516548"/>
          <a:ext cx="4237286" cy="3343275"/>
        </p:xfrm>
        <a:graphic>
          <a:graphicData uri="http://schemas.openxmlformats.org/drawingml/2006/table">
            <a:tbl>
              <a:tblPr/>
              <a:tblGrid>
                <a:gridCol w="1223804"/>
                <a:gridCol w="3013481"/>
              </a:tblGrid>
              <a:tr h="8358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 Bold"/>
                        </a:rPr>
                        <a:t>Tanda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 Bold"/>
                        </a:rPr>
                        <a:t>Penjelasan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"/>
                        </a:rPr>
                        <a:t>&amp;&amp;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"/>
                        </a:rPr>
                        <a:t>kiri dan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7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"/>
                        </a:rPr>
                        <a:t>||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"/>
                        </a:rPr>
                        <a:t>kiri atau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79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"/>
                        </a:rPr>
                        <a:t>!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Inter"/>
                        </a:rPr>
                        <a:t>negasi / nilai kebalikan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602842" y="3516548"/>
          <a:ext cx="6853056" cy="6345293"/>
        </p:xfrm>
        <a:graphic>
          <a:graphicData uri="http://schemas.openxmlformats.org/drawingml/2006/table">
            <a:tbl>
              <a:tblPr/>
              <a:tblGrid>
                <a:gridCol w="1562647"/>
                <a:gridCol w="5290409"/>
              </a:tblGrid>
              <a:tr h="7941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 Bold"/>
                        </a:rPr>
                        <a:t>Tanda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 Bold"/>
                        </a:rPr>
                        <a:t>Penjelasan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5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==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apakah nilai kiri sama dengan nilai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1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!=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apakah nilai kiri tidak sama</a:t>
                      </a:r>
                      <a:endParaRPr lang="en-US" sz="1100"/>
                    </a:p>
                    <a:p>
                      <a:pPr>
                        <a:lnSpc>
                          <a:spcPts val="2379"/>
                        </a:lnSpc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dengan nilai kanan</a:t>
                      </a:r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&lt;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apakah nilai kiri lebih kecil daripada nilai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6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&lt;=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apakah nilai kiri lebih kecil atau sama dengan nilai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5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&gt;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apakah nilai kiri lebih besar dari nilai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6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&gt;=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Inter"/>
                        </a:rPr>
                        <a:t>apakah nilai kiri lebih besar atau sama dengan nilai kanan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8191230" y="7863433"/>
            <a:ext cx="1710218" cy="2311528"/>
          </a:xfrm>
          <a:custGeom>
            <a:avLst/>
            <a:gdLst/>
            <a:ahLst/>
            <a:cxnLst/>
            <a:rect r="r" b="b" t="t" l="l"/>
            <a:pathLst>
              <a:path h="2311528" w="1710218">
                <a:moveTo>
                  <a:pt x="0" y="0"/>
                </a:moveTo>
                <a:lnTo>
                  <a:pt x="1710218" y="0"/>
                </a:lnTo>
                <a:lnTo>
                  <a:pt x="1710218" y="2311528"/>
                </a:lnTo>
                <a:lnTo>
                  <a:pt x="0" y="2311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338478" y="9842791"/>
            <a:ext cx="7747842" cy="0"/>
          </a:xfrm>
          <a:prstGeom prst="line">
            <a:avLst/>
          </a:prstGeom>
          <a:ln cap="flat" w="38100">
            <a:solidFill>
              <a:srgbClr val="5CE1E6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316350" y="1338912"/>
            <a:ext cx="397290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OPERATOR: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75094"/>
            <a:ext cx="3118672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0">
                <a:solidFill>
                  <a:srgbClr val="504C44"/>
                </a:solidFill>
                <a:latin typeface="Baskerville Display PT"/>
              </a:rPr>
              <a:t>ARITMATIKA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14242" y="2775094"/>
            <a:ext cx="3630255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0">
                <a:solidFill>
                  <a:srgbClr val="504C44"/>
                </a:solidFill>
                <a:latin typeface="Baskerville Display PT"/>
              </a:rPr>
              <a:t>PERBANDINGAN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71193" y="2775094"/>
            <a:ext cx="3630255" cy="438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520">
                <a:solidFill>
                  <a:srgbClr val="504C44"/>
                </a:solidFill>
                <a:latin typeface="Baskerville Display PT"/>
              </a:rPr>
              <a:t>LOGIKA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97925">
            <a:off x="13335997" y="-667797"/>
            <a:ext cx="7846606" cy="14839917"/>
          </a:xfrm>
          <a:custGeom>
            <a:avLst/>
            <a:gdLst/>
            <a:ahLst/>
            <a:cxnLst/>
            <a:rect r="r" b="b" t="t" l="l"/>
            <a:pathLst>
              <a:path h="14839917" w="7846606">
                <a:moveTo>
                  <a:pt x="0" y="0"/>
                </a:moveTo>
                <a:lnTo>
                  <a:pt x="7846606" y="0"/>
                </a:lnTo>
                <a:lnTo>
                  <a:pt x="7846606" y="14839918"/>
                </a:lnTo>
                <a:lnTo>
                  <a:pt x="0" y="1483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8991" y="-1035639"/>
            <a:ext cx="7499813" cy="7486177"/>
          </a:xfrm>
          <a:custGeom>
            <a:avLst/>
            <a:gdLst/>
            <a:ahLst/>
            <a:cxnLst/>
            <a:rect r="r" b="b" t="t" l="l"/>
            <a:pathLst>
              <a:path h="7486177" w="7499813">
                <a:moveTo>
                  <a:pt x="0" y="0"/>
                </a:moveTo>
                <a:lnTo>
                  <a:pt x="7499813" y="0"/>
                </a:lnTo>
                <a:lnTo>
                  <a:pt x="7499813" y="7486176"/>
                </a:lnTo>
                <a:lnTo>
                  <a:pt x="0" y="7486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76609" y="2546057"/>
            <a:ext cx="4471117" cy="2305252"/>
          </a:xfrm>
          <a:custGeom>
            <a:avLst/>
            <a:gdLst/>
            <a:ahLst/>
            <a:cxnLst/>
            <a:rect r="r" b="b" t="t" l="l"/>
            <a:pathLst>
              <a:path h="2305252" w="4471117">
                <a:moveTo>
                  <a:pt x="0" y="0"/>
                </a:moveTo>
                <a:lnTo>
                  <a:pt x="4471117" y="0"/>
                </a:lnTo>
                <a:lnTo>
                  <a:pt x="4471117" y="2305252"/>
                </a:lnTo>
                <a:lnTo>
                  <a:pt x="0" y="23052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32720" y="2546057"/>
            <a:ext cx="5134980" cy="2305252"/>
          </a:xfrm>
          <a:custGeom>
            <a:avLst/>
            <a:gdLst/>
            <a:ahLst/>
            <a:cxnLst/>
            <a:rect r="r" b="b" t="t" l="l"/>
            <a:pathLst>
              <a:path h="2305252" w="5134980">
                <a:moveTo>
                  <a:pt x="0" y="0"/>
                </a:moveTo>
                <a:lnTo>
                  <a:pt x="5134980" y="0"/>
                </a:lnTo>
                <a:lnTo>
                  <a:pt x="5134980" y="2305252"/>
                </a:lnTo>
                <a:lnTo>
                  <a:pt x="0" y="23052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55094" y="6148912"/>
            <a:ext cx="4089809" cy="2688406"/>
          </a:xfrm>
          <a:custGeom>
            <a:avLst/>
            <a:gdLst/>
            <a:ahLst/>
            <a:cxnLst/>
            <a:rect r="r" b="b" t="t" l="l"/>
            <a:pathLst>
              <a:path h="2688406" w="4089809">
                <a:moveTo>
                  <a:pt x="0" y="0"/>
                </a:moveTo>
                <a:lnTo>
                  <a:pt x="4089808" y="0"/>
                </a:lnTo>
                <a:lnTo>
                  <a:pt x="4089808" y="2688406"/>
                </a:lnTo>
                <a:lnTo>
                  <a:pt x="0" y="26884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98688" y="6148912"/>
            <a:ext cx="4260612" cy="1564503"/>
          </a:xfrm>
          <a:custGeom>
            <a:avLst/>
            <a:gdLst/>
            <a:ahLst/>
            <a:cxnLst/>
            <a:rect r="r" b="b" t="t" l="l"/>
            <a:pathLst>
              <a:path h="1564503" w="4260612">
                <a:moveTo>
                  <a:pt x="0" y="0"/>
                </a:moveTo>
                <a:lnTo>
                  <a:pt x="4260612" y="0"/>
                </a:lnTo>
                <a:lnTo>
                  <a:pt x="4260612" y="1564503"/>
                </a:lnTo>
                <a:lnTo>
                  <a:pt x="0" y="1564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961803" y="7713415"/>
            <a:ext cx="5089698" cy="6879226"/>
          </a:xfrm>
          <a:custGeom>
            <a:avLst/>
            <a:gdLst/>
            <a:ahLst/>
            <a:cxnLst/>
            <a:rect r="r" b="b" t="t" l="l"/>
            <a:pathLst>
              <a:path h="6879226" w="5089698">
                <a:moveTo>
                  <a:pt x="0" y="0"/>
                </a:moveTo>
                <a:lnTo>
                  <a:pt x="5089698" y="0"/>
                </a:lnTo>
                <a:lnTo>
                  <a:pt x="5089698" y="6879226"/>
                </a:lnTo>
                <a:lnTo>
                  <a:pt x="0" y="68792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9697" y="2339149"/>
            <a:ext cx="60469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SELEKSI KONDISI: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29697" y="6082237"/>
            <a:ext cx="712539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PERULANGAN/LOOP: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9697" y="2961449"/>
            <a:ext cx="3936613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400" indent="-226700" lvl="1">
              <a:lnSpc>
                <a:spcPts val="2940"/>
              </a:lnSpc>
              <a:buFont typeface="Arial"/>
              <a:buChar char="•"/>
            </a:pPr>
            <a:r>
              <a:rPr lang="en-US" sz="2100" spc="420">
                <a:solidFill>
                  <a:srgbClr val="504C44"/>
                </a:solidFill>
                <a:latin typeface="Inter"/>
              </a:rPr>
              <a:t>IF, ELSE IF, ELSE</a:t>
            </a:r>
          </a:p>
          <a:p>
            <a:pPr algn="just" marL="453400" indent="-226700" lvl="1">
              <a:lnSpc>
                <a:spcPts val="2940"/>
              </a:lnSpc>
              <a:buFont typeface="Arial"/>
              <a:buChar char="•"/>
            </a:pPr>
            <a:r>
              <a:rPr lang="en-US" sz="2100" spc="420">
                <a:solidFill>
                  <a:srgbClr val="504C44"/>
                </a:solidFill>
                <a:latin typeface="Inter"/>
              </a:rPr>
              <a:t>SWITCH CASE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9697" y="6704537"/>
            <a:ext cx="3936613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400" indent="-226700" lvl="1">
              <a:lnSpc>
                <a:spcPts val="2940"/>
              </a:lnSpc>
              <a:buFont typeface="Arial"/>
              <a:buChar char="•"/>
            </a:pPr>
            <a:r>
              <a:rPr lang="en-US" sz="2100" spc="420">
                <a:solidFill>
                  <a:srgbClr val="504C44"/>
                </a:solidFill>
                <a:latin typeface="Inter"/>
              </a:rPr>
              <a:t>FOR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991" y="-1035639"/>
            <a:ext cx="10312690" cy="10293939"/>
          </a:xfrm>
          <a:custGeom>
            <a:avLst/>
            <a:gdLst/>
            <a:ahLst/>
            <a:cxnLst/>
            <a:rect r="r" b="b" t="t" l="l"/>
            <a:pathLst>
              <a:path h="10293939" w="10312690">
                <a:moveTo>
                  <a:pt x="0" y="0"/>
                </a:moveTo>
                <a:lnTo>
                  <a:pt x="10312690" y="0"/>
                </a:lnTo>
                <a:lnTo>
                  <a:pt x="10312690" y="10293939"/>
                </a:lnTo>
                <a:lnTo>
                  <a:pt x="0" y="1029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7131" y="6043419"/>
            <a:ext cx="18662261" cy="6816909"/>
          </a:xfrm>
          <a:custGeom>
            <a:avLst/>
            <a:gdLst/>
            <a:ahLst/>
            <a:cxnLst/>
            <a:rect r="r" b="b" t="t" l="l"/>
            <a:pathLst>
              <a:path h="6816909" w="18662261">
                <a:moveTo>
                  <a:pt x="0" y="0"/>
                </a:moveTo>
                <a:lnTo>
                  <a:pt x="18662262" y="0"/>
                </a:lnTo>
                <a:lnTo>
                  <a:pt x="18662262" y="6816910"/>
                </a:lnTo>
                <a:lnTo>
                  <a:pt x="0" y="681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92977" y="2639718"/>
            <a:ext cx="4468754" cy="2943225"/>
            <a:chOff x="0" y="0"/>
            <a:chExt cx="5958339" cy="39243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958339" cy="3924300"/>
              <a:chOff x="0" y="0"/>
              <a:chExt cx="1176956" cy="77517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76956" cy="775170"/>
              </a:xfrm>
              <a:custGeom>
                <a:avLst/>
                <a:gdLst/>
                <a:ahLst/>
                <a:cxnLst/>
                <a:rect r="r" b="b" t="t" l="l"/>
                <a:pathLst>
                  <a:path h="775170" w="1176956">
                    <a:moveTo>
                      <a:pt x="0" y="0"/>
                    </a:moveTo>
                    <a:lnTo>
                      <a:pt x="1176956" y="0"/>
                    </a:lnTo>
                    <a:lnTo>
                      <a:pt x="1176956" y="775170"/>
                    </a:lnTo>
                    <a:lnTo>
                      <a:pt x="0" y="775170"/>
                    </a:lnTo>
                    <a:close/>
                  </a:path>
                </a:pathLst>
              </a:custGeom>
              <a:solidFill>
                <a:srgbClr val="4E656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176956" cy="822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20090" y="241130"/>
              <a:ext cx="5681819" cy="3499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func create()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var (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name = "user"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email = "user@mail.com"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db, err := sql.Open("sqlite3", "nama_db.db")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panic(err.Error())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defer db.Close()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_, err = db.Exec("INSERT INTO users VALUES (?, ?)", name, email)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fmt.Println(err.Error())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fmt.Println("insert success!")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}</a:t>
              </a:r>
            </a:p>
            <a:p>
              <a:pPr>
                <a:lnSpc>
                  <a:spcPts val="116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92977" y="6043419"/>
            <a:ext cx="4468754" cy="3657600"/>
            <a:chOff x="0" y="0"/>
            <a:chExt cx="5958339" cy="487680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958339" cy="4876800"/>
              <a:chOff x="0" y="0"/>
              <a:chExt cx="1176956" cy="96331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76956" cy="963319"/>
              </a:xfrm>
              <a:custGeom>
                <a:avLst/>
                <a:gdLst/>
                <a:ahLst/>
                <a:cxnLst/>
                <a:rect r="r" b="b" t="t" l="l"/>
                <a:pathLst>
                  <a:path h="963319" w="1176956">
                    <a:moveTo>
                      <a:pt x="0" y="0"/>
                    </a:moveTo>
                    <a:lnTo>
                      <a:pt x="1176956" y="0"/>
                    </a:lnTo>
                    <a:lnTo>
                      <a:pt x="1176956" y="963319"/>
                    </a:lnTo>
                    <a:lnTo>
                      <a:pt x="0" y="963319"/>
                    </a:lnTo>
                    <a:close/>
                  </a:path>
                </a:pathLst>
              </a:custGeom>
              <a:solidFill>
                <a:srgbClr val="4E6564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47625"/>
                <a:ext cx="1176956" cy="10109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20090" y="241130"/>
              <a:ext cx="5681819" cy="4451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func read()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db, err := sql.Open("sqlite3", "nama_db.db")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panic(err.Error())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defer db.Close()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rows, err := db.Query("SELECT * FROM users")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panic(err.Error())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defer rows.Close()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for rows.Next()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var id int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var name, email string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if err := rows.Scan(&amp;id, &amp;name, &amp;email);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  panic(err.Error())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fmt.Printf("ID: %d, Name: %s, Email: %s\n", id, name, email)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}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85413" y="2663632"/>
            <a:ext cx="4468754" cy="3228975"/>
            <a:chOff x="0" y="0"/>
            <a:chExt cx="5958339" cy="43053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958339" cy="4305300"/>
              <a:chOff x="0" y="0"/>
              <a:chExt cx="1176956" cy="8504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76956" cy="850430"/>
              </a:xfrm>
              <a:custGeom>
                <a:avLst/>
                <a:gdLst/>
                <a:ahLst/>
                <a:cxnLst/>
                <a:rect r="r" b="b" t="t" l="l"/>
                <a:pathLst>
                  <a:path h="850430" w="1176956">
                    <a:moveTo>
                      <a:pt x="0" y="0"/>
                    </a:moveTo>
                    <a:lnTo>
                      <a:pt x="1176956" y="0"/>
                    </a:lnTo>
                    <a:lnTo>
                      <a:pt x="1176956" y="850430"/>
                    </a:lnTo>
                    <a:lnTo>
                      <a:pt x="0" y="850430"/>
                    </a:lnTo>
                    <a:close/>
                  </a:path>
                </a:pathLst>
              </a:custGeom>
              <a:solidFill>
                <a:srgbClr val="4E656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176956" cy="8980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20090" y="241130"/>
              <a:ext cx="5681819" cy="3880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func update()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var (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id  uint = 1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name string = "userUpdate"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email string = "userUpdate@mail.com"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db, err := sql.Open(dbdriver, dbconf)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panic(err.Error())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defer db.Close()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_, err = db.Exec("UPDATE users set name = ?, email = ? where id = ?", name, email, id)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fmt.Println(err.Error())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}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85413" y="7472169"/>
            <a:ext cx="4468754" cy="2228850"/>
            <a:chOff x="0" y="0"/>
            <a:chExt cx="5958339" cy="297180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958339" cy="2971800"/>
              <a:chOff x="0" y="0"/>
              <a:chExt cx="1176956" cy="58702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76956" cy="587022"/>
              </a:xfrm>
              <a:custGeom>
                <a:avLst/>
                <a:gdLst/>
                <a:ahLst/>
                <a:cxnLst/>
                <a:rect r="r" b="b" t="t" l="l"/>
                <a:pathLst>
                  <a:path h="587022" w="1176956">
                    <a:moveTo>
                      <a:pt x="0" y="0"/>
                    </a:moveTo>
                    <a:lnTo>
                      <a:pt x="1176956" y="0"/>
                    </a:lnTo>
                    <a:lnTo>
                      <a:pt x="1176956" y="587022"/>
                    </a:lnTo>
                    <a:lnTo>
                      <a:pt x="0" y="587022"/>
                    </a:lnTo>
                    <a:close/>
                  </a:path>
                </a:pathLst>
              </a:custGeom>
              <a:solidFill>
                <a:srgbClr val="4E6564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47625"/>
                <a:ext cx="1176956" cy="6346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120090" y="241130"/>
              <a:ext cx="5681819" cy="2546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func delete()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id := 1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db, err := sql.Open("sqlite3", "nama_db.db")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panic(err.Error())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defer db.Close()</a:t>
              </a:r>
            </a:p>
            <a:p>
              <a:pPr>
                <a:lnSpc>
                  <a:spcPts val="1168"/>
                </a:lnSpc>
              </a:pP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_, err = db.Exec("DELETE FROM users WHERE id = ?", id)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if err != nil {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  fmt.Println(err.Error())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  }</a:t>
              </a:r>
            </a:p>
            <a:p>
              <a:pPr>
                <a:lnSpc>
                  <a:spcPts val="1168"/>
                </a:lnSpc>
              </a:pPr>
              <a:r>
                <a:rPr lang="en-US" sz="1600">
                  <a:solidFill>
                    <a:srgbClr val="FDFDFD"/>
                  </a:solidFill>
                  <a:latin typeface="Computer Says No"/>
                </a:rPr>
                <a:t>}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6987">
            <a:off x="10952938" y="1084077"/>
            <a:ext cx="548602" cy="741490"/>
          </a:xfrm>
          <a:custGeom>
            <a:avLst/>
            <a:gdLst/>
            <a:ahLst/>
            <a:cxnLst/>
            <a:rect r="r" b="b" t="t" l="l"/>
            <a:pathLst>
              <a:path h="741490" w="548602">
                <a:moveTo>
                  <a:pt x="0" y="0"/>
                </a:moveTo>
                <a:lnTo>
                  <a:pt x="548602" y="0"/>
                </a:lnTo>
                <a:lnTo>
                  <a:pt x="548602" y="741490"/>
                </a:lnTo>
                <a:lnTo>
                  <a:pt x="0" y="741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784631" y="1156993"/>
            <a:ext cx="416647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BASIC CRUD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77807" y="2234905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Create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092977" y="5694169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Read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85413" y="2234905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Read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85413" y="7122919"/>
            <a:ext cx="21495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Delete</a:t>
            </a:r>
          </a:p>
        </p:txBody>
      </p:sp>
      <p:sp>
        <p:nvSpPr>
          <p:cNvPr name="AutoShape 31" id="31"/>
          <p:cNvSpPr/>
          <p:nvPr/>
        </p:nvSpPr>
        <p:spPr>
          <a:xfrm>
            <a:off x="5705655" y="1893530"/>
            <a:ext cx="6492240" cy="0"/>
          </a:xfrm>
          <a:prstGeom prst="line">
            <a:avLst/>
          </a:prstGeom>
          <a:ln cap="flat" w="38100">
            <a:solidFill>
              <a:srgbClr val="5CE1E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54168" y="135432"/>
            <a:ext cx="1668320" cy="622943"/>
          </a:xfrm>
          <a:custGeom>
            <a:avLst/>
            <a:gdLst/>
            <a:ahLst/>
            <a:cxnLst/>
            <a:rect r="r" b="b" t="t" l="l"/>
            <a:pathLst>
              <a:path h="622943" w="1668320">
                <a:moveTo>
                  <a:pt x="0" y="0"/>
                </a:moveTo>
                <a:lnTo>
                  <a:pt x="1668319" y="0"/>
                </a:lnTo>
                <a:lnTo>
                  <a:pt x="1668319" y="622943"/>
                </a:lnTo>
                <a:lnTo>
                  <a:pt x="0" y="622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8991" y="-1035639"/>
            <a:ext cx="7499813" cy="7486177"/>
          </a:xfrm>
          <a:custGeom>
            <a:avLst/>
            <a:gdLst/>
            <a:ahLst/>
            <a:cxnLst/>
            <a:rect r="r" b="b" t="t" l="l"/>
            <a:pathLst>
              <a:path h="7486177" w="7499813">
                <a:moveTo>
                  <a:pt x="0" y="0"/>
                </a:moveTo>
                <a:lnTo>
                  <a:pt x="7499813" y="0"/>
                </a:lnTo>
                <a:lnTo>
                  <a:pt x="7499813" y="7486176"/>
                </a:lnTo>
                <a:lnTo>
                  <a:pt x="0" y="748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331841" y="8986361"/>
            <a:ext cx="18619841" cy="2369798"/>
          </a:xfrm>
          <a:custGeom>
            <a:avLst/>
            <a:gdLst/>
            <a:ahLst/>
            <a:cxnLst/>
            <a:rect r="r" b="b" t="t" l="l"/>
            <a:pathLst>
              <a:path h="2369798" w="18619841">
                <a:moveTo>
                  <a:pt x="0" y="0"/>
                </a:moveTo>
                <a:lnTo>
                  <a:pt x="18619841" y="0"/>
                </a:lnTo>
                <a:lnTo>
                  <a:pt x="18619841" y="2369798"/>
                </a:lnTo>
                <a:lnTo>
                  <a:pt x="0" y="2369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3329" y="6574362"/>
            <a:ext cx="1908253" cy="2579191"/>
          </a:xfrm>
          <a:custGeom>
            <a:avLst/>
            <a:gdLst/>
            <a:ahLst/>
            <a:cxnLst/>
            <a:rect r="r" b="b" t="t" l="l"/>
            <a:pathLst>
              <a:path h="2579191" w="1908253">
                <a:moveTo>
                  <a:pt x="0" y="0"/>
                </a:moveTo>
                <a:lnTo>
                  <a:pt x="1908253" y="0"/>
                </a:lnTo>
                <a:lnTo>
                  <a:pt x="1908253" y="2579191"/>
                </a:lnTo>
                <a:lnTo>
                  <a:pt x="0" y="2579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9697" y="2339149"/>
            <a:ext cx="60469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LINK TUTORIAL: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9697" y="3159055"/>
            <a:ext cx="9591934" cy="139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0316" indent="-215158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504C44"/>
                </a:solidFill>
                <a:latin typeface="Inter"/>
              </a:rPr>
              <a:t>dasarpemrogramangolang.novalagung.com</a:t>
            </a:r>
          </a:p>
          <a:p>
            <a:pPr marL="430316" indent="-215158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504C44"/>
                </a:solidFill>
                <a:latin typeface="Inter"/>
              </a:rPr>
              <a:t>www.golangprograms.com </a:t>
            </a:r>
          </a:p>
          <a:p>
            <a:pPr marL="430316" indent="-215158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504C44"/>
                </a:solidFill>
                <a:latin typeface="Inter"/>
              </a:rPr>
              <a:t>www.golinuxcloud.com</a:t>
            </a:r>
          </a:p>
          <a:p>
            <a:pPr marL="430316" indent="-215158" lvl="1">
              <a:lnSpc>
                <a:spcPts val="2790"/>
              </a:lnSpc>
              <a:buFont typeface="Arial"/>
              <a:buChar char="•"/>
            </a:pPr>
            <a:r>
              <a:rPr lang="en-US" sz="1993">
                <a:solidFill>
                  <a:srgbClr val="504C44"/>
                </a:solidFill>
                <a:latin typeface="Inter"/>
              </a:rPr>
              <a:t>quii.gitbook.io/learn-go-with-tests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38478" y="323454"/>
            <a:ext cx="8271805" cy="731691"/>
            <a:chOff x="0" y="0"/>
            <a:chExt cx="11029074" cy="9755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43250" cy="975587"/>
            </a:xfrm>
            <a:custGeom>
              <a:avLst/>
              <a:gdLst/>
              <a:ahLst/>
              <a:cxnLst/>
              <a:rect r="r" b="b" t="t" l="l"/>
              <a:pathLst>
                <a:path h="975587" w="3443250">
                  <a:moveTo>
                    <a:pt x="0" y="0"/>
                  </a:moveTo>
                  <a:lnTo>
                    <a:pt x="3443250" y="0"/>
                  </a:lnTo>
                  <a:lnTo>
                    <a:pt x="3443250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294037" y="70520"/>
              <a:ext cx="3735037" cy="834547"/>
            </a:xfrm>
            <a:custGeom>
              <a:avLst/>
              <a:gdLst/>
              <a:ahLst/>
              <a:cxnLst/>
              <a:rect r="r" b="b" t="t" l="l"/>
              <a:pathLst>
                <a:path h="834547" w="3735037">
                  <a:moveTo>
                    <a:pt x="0" y="0"/>
                  </a:moveTo>
                  <a:lnTo>
                    <a:pt x="3735037" y="0"/>
                  </a:lnTo>
                  <a:lnTo>
                    <a:pt x="3735037" y="834547"/>
                  </a:lnTo>
                  <a:lnTo>
                    <a:pt x="0" y="834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64862" y="0"/>
              <a:ext cx="3007562" cy="975587"/>
            </a:xfrm>
            <a:custGeom>
              <a:avLst/>
              <a:gdLst/>
              <a:ahLst/>
              <a:cxnLst/>
              <a:rect r="r" b="b" t="t" l="l"/>
              <a:pathLst>
                <a:path h="975587" w="3007562">
                  <a:moveTo>
                    <a:pt x="0" y="0"/>
                  </a:moveTo>
                  <a:lnTo>
                    <a:pt x="3007563" y="0"/>
                  </a:lnTo>
                  <a:lnTo>
                    <a:pt x="3007563" y="975587"/>
                  </a:lnTo>
                  <a:lnTo>
                    <a:pt x="0" y="975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DAF3VU_p3k0</dc:identifier>
  <dcterms:modified xsi:type="dcterms:W3CDTF">2011-08-01T06:04:30Z</dcterms:modified>
  <cp:revision>1</cp:revision>
  <dc:title>CRUD GOLANG</dc:title>
</cp:coreProperties>
</file>